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72" r:id="rId11"/>
    <p:sldId id="274" r:id="rId12"/>
    <p:sldId id="264" r:id="rId13"/>
    <p:sldId id="273" r:id="rId14"/>
    <p:sldId id="265" r:id="rId15"/>
    <p:sldId id="275" r:id="rId16"/>
    <p:sldId id="276" r:id="rId17"/>
    <p:sldId id="266" r:id="rId18"/>
    <p:sldId id="267" r:id="rId19"/>
    <p:sldId id="268" r:id="rId20"/>
  </p:sldIdLst>
  <p:sldSz cx="12192000" cy="6858000"/>
  <p:notesSz cx="6858000" cy="9144000"/>
  <p:embeddedFontLst>
    <p:embeddedFont>
      <p:font typeface="Angsana New" panose="02020603050405020304" pitchFamily="18" charset="-34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  <p:embeddedFont>
      <p:font typeface="Rockwell Condensed" panose="02060603050405020104" pitchFamily="18" charset="0"/>
      <p:regular r:id="rId33"/>
      <p:bold r:id="rId34"/>
    </p:embeddedFont>
    <p:embeddedFont>
      <p:font typeface="TH Sarabun New" panose="020B0500040200020003" pitchFamily="34" charset="-34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9" d="100"/>
          <a:sy n="39" d="100"/>
        </p:scale>
        <p:origin x="60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7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2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1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B74D426-DF2A-4198-B104-5BEA9917B81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6478A6D-42B5-4999-98B2-7D4226A9E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2BE6739-51D9-938B-0E07-64338C77D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h-TH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การพัฒนาเครื่องมือช่วยในการถอดแบบปริมาณวัสดุโครงสร้างคอนกรีตเสริมเหล็ก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อาคารบ้านพักอาศัย2ชั้น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of a tool for estimating the quantities of reinforced concrete structural materials in a two-story residential building</a:t>
            </a:r>
            <a:b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6711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7EE729-A4FF-2772-B12B-2BD65E50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pPr algn="ctr"/>
            <a:r>
              <a:rPr lang="th-TH" dirty="0"/>
              <a:t>เครื่องมือการถอดแบบประมาณราคาในปัจจุบัน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13EBF9E-2B1B-6010-4D17-7B5643BA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42" y="1609344"/>
            <a:ext cx="2381690" cy="467246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Autodesk Revit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EFBB925-EF6E-2F5B-4D98-628FCAC6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4" t="6371" r="15947" b="6647"/>
          <a:stretch/>
        </p:blipFill>
        <p:spPr>
          <a:xfrm>
            <a:off x="1244056" y="2562895"/>
            <a:ext cx="5148158" cy="3232597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9DB9A40-479F-096E-4C24-15491BFE8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5" t="15492" r="17801" b="7607"/>
          <a:stretch/>
        </p:blipFill>
        <p:spPr>
          <a:xfrm>
            <a:off x="6838337" y="2562895"/>
            <a:ext cx="4752648" cy="3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7EE729-A4FF-2772-B12B-2BD65E50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pPr algn="ctr"/>
            <a:r>
              <a:rPr lang="th-TH" dirty="0"/>
              <a:t>เครื่องมือการถอดแบบประมาณราคาในปัจจุบัน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13EBF9E-2B1B-6010-4D17-7B5643BA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66" y="1245130"/>
            <a:ext cx="10058400" cy="364214"/>
          </a:xfrm>
        </p:spPr>
        <p:txBody>
          <a:bodyPr>
            <a:noAutofit/>
          </a:bodyPr>
          <a:lstStyle/>
          <a:p>
            <a:r>
              <a:rPr lang="en-US" sz="32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Quantifier Pro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FC065C7-B9A1-5F9F-2BF0-007F4D0DE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" b="8733"/>
          <a:stretch/>
        </p:blipFill>
        <p:spPr>
          <a:xfrm>
            <a:off x="413025" y="2044133"/>
            <a:ext cx="5280486" cy="321688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ECEEC8C-AC61-3C6F-FF5A-0E1544BF3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4" t="14747" r="7455" b="64146"/>
          <a:stretch/>
        </p:blipFill>
        <p:spPr>
          <a:xfrm>
            <a:off x="6263427" y="1820556"/>
            <a:ext cx="5733245" cy="160844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7C350D5-1B7A-FC95-1047-41A5734F5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86" t="15586" r="8750" b="58310"/>
          <a:stretch/>
        </p:blipFill>
        <p:spPr>
          <a:xfrm>
            <a:off x="6263427" y="3982015"/>
            <a:ext cx="5733246" cy="17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4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7EE729-A4FF-2772-B12B-2BD65E50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429" y="-118872"/>
            <a:ext cx="10058400" cy="1609344"/>
          </a:xfrm>
        </p:spPr>
        <p:txBody>
          <a:bodyPr/>
          <a:lstStyle/>
          <a:p>
            <a:r>
              <a:rPr lang="th-TH" dirty="0"/>
              <a:t>เครื่องมือการถอดแบบประมาณราคาในปัจจุบัน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13EBF9E-2B1B-6010-4D17-7B5643BA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61" y="1218212"/>
            <a:ext cx="10058400" cy="544520"/>
          </a:xfrm>
        </p:spPr>
        <p:txBody>
          <a:bodyPr>
            <a:normAutofit lnSpcReduction="10000"/>
          </a:bodyPr>
          <a:lstStyle/>
          <a:p>
            <a:r>
              <a:rPr lang="en-US" sz="3600" b="1" kern="100" dirty="0" err="1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Pestimate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Pro</a:t>
            </a:r>
          </a:p>
          <a:p>
            <a:pPr marL="0" indent="0">
              <a:buNone/>
            </a:pPr>
            <a:endParaRPr lang="en-US" sz="3200" b="1" kern="100" dirty="0">
              <a:solidFill>
                <a:srgbClr val="000000"/>
              </a:solidFill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AE92CDF-2837-A267-4D0F-621508CA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2" r="20660" b="8628"/>
          <a:stretch/>
        </p:blipFill>
        <p:spPr>
          <a:xfrm>
            <a:off x="1142113" y="2073498"/>
            <a:ext cx="6231944" cy="3928057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D2E1BB0-1474-A7E7-3927-141E20D9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7" r="77800"/>
          <a:stretch/>
        </p:blipFill>
        <p:spPr>
          <a:xfrm>
            <a:off x="8351163" y="2073498"/>
            <a:ext cx="2261029" cy="39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7EE729-A4FF-2772-B12B-2BD65E50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186" y="124024"/>
            <a:ext cx="10058400" cy="1609344"/>
          </a:xfrm>
        </p:spPr>
        <p:txBody>
          <a:bodyPr/>
          <a:lstStyle/>
          <a:p>
            <a:r>
              <a:rPr lang="th-TH" dirty="0"/>
              <a:t>เครื่องมือการถอดแบบประมาณราคาในปัจจุบัน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13EBF9E-2B1B-6010-4D17-7B5643BA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51" y="1403153"/>
            <a:ext cx="10058400" cy="660429"/>
          </a:xfrm>
        </p:spPr>
        <p:txBody>
          <a:bodyPr>
            <a:normAutofit/>
          </a:bodyPr>
          <a:lstStyle/>
          <a:p>
            <a:r>
              <a:rPr lang="en-US" sz="32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Microsoft Excel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A6FA60A-A173-B7BC-0CC7-F89ABF51E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9" b="9671"/>
          <a:stretch/>
        </p:blipFill>
        <p:spPr>
          <a:xfrm>
            <a:off x="2125013" y="2330604"/>
            <a:ext cx="8513837" cy="41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6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FF15393-A700-958C-0428-608F84D6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32" y="0"/>
            <a:ext cx="5360135" cy="1257397"/>
          </a:xfrm>
        </p:spPr>
        <p:txBody>
          <a:bodyPr/>
          <a:lstStyle/>
          <a:p>
            <a:pPr algn="ctr"/>
            <a:r>
              <a:rPr lang="th-TH" dirty="0"/>
              <a:t>งานวิจัยที่เกี่ยวข้อง</a:t>
            </a:r>
            <a:endParaRPr lang="en-US" dirty="0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DEE7453-3715-ACFF-352E-9B7310BA7842}"/>
              </a:ext>
            </a:extLst>
          </p:cNvPr>
          <p:cNvSpPr txBox="1"/>
          <p:nvPr/>
        </p:nvSpPr>
        <p:spPr>
          <a:xfrm>
            <a:off x="333171" y="1144264"/>
            <a:ext cx="11349747" cy="3319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th-TH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การพัฒนาโปรแกรมประมาณราคาระบบงานไฟฟ้า</a:t>
            </a:r>
            <a:endParaRPr lang="en-US" sz="2800" b="1" kern="100" dirty="0">
              <a:solidFill>
                <a:srgbClr val="000000"/>
              </a:solidFill>
              <a:effectLst/>
              <a:latin typeface="Angsana New" panose="02020603050405020304" pitchFamily="18" charset="-34"/>
              <a:ea typeface="Times New Roman" panose="02020603050405020304" pitchFamily="18" charset="0"/>
            </a:endParaRPr>
          </a:p>
          <a:p>
            <a:pPr indent="571500" algn="thaiDist">
              <a:lnSpc>
                <a:spcPct val="107000"/>
              </a:lnSpc>
              <a:spcAft>
                <a:spcPts val="800"/>
              </a:spcAft>
            </a:pP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ปิ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ยะพันธุ์ เรืองพุฒ</a:t>
            </a:r>
            <a:r>
              <a:rPr lang="en-US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  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มีแนวคิดที่จะทำให้การประมาณราคามีความรวดเร็วขึ้น โดยใช้โปรแกรมคอมพิวเตอร์ เพื่อช่วยในการประมาณราคาให้มีความรวดเร็ว และมีประสิทธิภาพมากยิ่งขึ้น โดยนำเอาจุดเด่นของคอมพิวเตอร์ในด้านความสามารถในการคำนวณ การเก็บข้อมูลและการนำเสนอมาใช้ในการประมาณราคาก่อสร้าง เหตุผลสำคัญอีกประการหนึ่งของ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การทำ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โครงงานนี้ก็คือ แนวคิดในการพัฒนาโปรแกรมประมาณราคาก่อสร้างโดยการนับค่าจำนวนอุปกรณ์จากโปรแกรม </a:t>
            </a:r>
            <a:r>
              <a:rPr lang="en-US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AutoCAD 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ซึ่งเป็นโปรแกรมที่มีการนิยมใช้งานกันมาก ในวงการก่อสร้างไทย เพื่อช่วยลดเวลา และเพิ่มความถูกต้องให้กับการประมาณราคา</a:t>
            </a:r>
            <a:endParaRPr lang="en-US" sz="2800" kern="100" dirty="0">
              <a:effectLst/>
              <a:latin typeface="Angsana New" panose="02020603050405020304" pitchFamily="18" charset="-3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90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FF15393-A700-958C-0428-608F84D6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32" y="0"/>
            <a:ext cx="5360135" cy="1257397"/>
          </a:xfrm>
        </p:spPr>
        <p:txBody>
          <a:bodyPr/>
          <a:lstStyle/>
          <a:p>
            <a:pPr algn="ctr"/>
            <a:r>
              <a:rPr lang="th-TH" dirty="0"/>
              <a:t>งานวิจัยที่เกี่ยวข้อง</a:t>
            </a:r>
            <a:endParaRPr lang="en-US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D26D6BF-FE39-653D-0921-FEB1EEEE7DE9}"/>
              </a:ext>
            </a:extLst>
          </p:cNvPr>
          <p:cNvSpPr txBox="1"/>
          <p:nvPr/>
        </p:nvSpPr>
        <p:spPr>
          <a:xfrm>
            <a:off x="204279" y="950434"/>
            <a:ext cx="11783439" cy="562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200"/>
              </a:spcBef>
            </a:pPr>
            <a:r>
              <a:rPr lang="th-TH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2.โครงการโปรแกรมประมาณราคาอาคารจากแบบจำลอง </a:t>
            </a:r>
            <a:r>
              <a:rPr lang="en-US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3 </a:t>
            </a:r>
            <a:r>
              <a:rPr lang="th-TH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มิติ (โปรแกรมเสริมบน </a:t>
            </a:r>
            <a:r>
              <a:rPr lang="en-US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Sketch Up)</a:t>
            </a:r>
          </a:p>
          <a:p>
            <a:pPr indent="571500" algn="thaiDist">
              <a:lnSpc>
                <a:spcPct val="107000"/>
              </a:lnSpc>
              <a:spcAft>
                <a:spcPts val="800"/>
              </a:spcAft>
            </a:pP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สิชล สุระ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ศิลป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ิกุล เห็นถึงปัญหาระยะเวลาในการประมาณราคาโครงการบ้านจัดสรร ถ้าผู้ซื้อบ้านแก้ไขโดยวิธีอ้างอิง กับชุดวัสดุ อุปกรณ์ตามที่โครงการหมู่บ้านจัดสรร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กําหนด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อาจจะช่วยลดประมาณเรื่องระยะเวลาลด แต่ไม่ ตอบสนองความต้องการทั้งหมดของผู้ซื้อบ้าน ซึ่งปัญหาที่เกิดขึ้นจากระยะเวลาการประมาณราคาที่ ยาวนานจากรูปแบบการปรับเปลี่ยนตามความพึงพอใจของผู้ซื้อบ้าน 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ทําให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้เกิดความล้าช้า เพื่อลดปัญหาระยะเวลาในการประมาณราคา ควรจัดหาโปรแกรมมาใช้ในการแก้ ไขปัญหาจะส่งผลดีที่สุด รวมทั้งโปรแกรมควรแสดงภาพในลักษณะ 3 มิติ เพื่อสร้างความพึงพอใจให้แก่ผู้ซื้อบ้านมากขึ้น จากการสอบถามบุคคลทั่วไป ไม่ค่อยพึงพอใจกับโครงการหมู่บ้านจัดสรรแก้ไขแบบบ้าน โดย สถาปนิกโครงการเขียนแบบแก้ไขในลักษณะแบบรายละเอียดในแบบก่อสร้างเท่านั้นและ 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ทําให้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 เกิดความเข้าใจคลาดเคลื่อน รวมทั้งในบางครั้งต้อง</a:t>
            </a:r>
            <a:r>
              <a:rPr lang="th-TH" sz="2800" kern="100" dirty="0" err="1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ทําการ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พูดคุยกันเป็นระยะเวลานาน เพื่อสร้าง ความเข้าใจให้ตรงกัน เพราะผู้ซื้อบ้านทั่วไปไม่มีความสามารถในการอ่านแบบแผนผังบ้านได้ ผู้ซื้อ บ้านจึงอยากจะเห็นรูปลักษณะแบบบ้านเป็น 3 มิติ จึงได้ศึกษาเทคนิควิธีการและพัฒนาเครื่องมือที่ช่วยในการถอดแบบประมาณราคาไปพร้อมกับการแก้แบบ </a:t>
            </a:r>
            <a:r>
              <a:rPr lang="en-US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3 </a:t>
            </a:r>
            <a:r>
              <a:rPr lang="th-TH" sz="2800" kern="100" dirty="0">
                <a:effectLst/>
                <a:latin typeface="Angsana New" panose="02020603050405020304" pitchFamily="18" charset="-34"/>
                <a:ea typeface="Calibri" panose="020F0502020204030204" pitchFamily="34" charset="0"/>
              </a:rPr>
              <a:t>มิติ</a:t>
            </a:r>
            <a:endParaRPr lang="en-US" sz="2800" kern="100" dirty="0">
              <a:effectLst/>
              <a:latin typeface="Angsana New" panose="02020603050405020304" pitchFamily="18" charset="-3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8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FF15393-A700-958C-0428-608F84D6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32" y="0"/>
            <a:ext cx="5360135" cy="1257397"/>
          </a:xfrm>
        </p:spPr>
        <p:txBody>
          <a:bodyPr/>
          <a:lstStyle/>
          <a:p>
            <a:pPr algn="ctr"/>
            <a:r>
              <a:rPr lang="th-TH" dirty="0"/>
              <a:t>งานวิจัยที่เกี่ยวข้อง</a:t>
            </a:r>
            <a:endParaRPr lang="en-US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F4B47B9-6A20-B3B9-BDAE-BBBDBCDFB5E0}"/>
              </a:ext>
            </a:extLst>
          </p:cNvPr>
          <p:cNvSpPr txBox="1"/>
          <p:nvPr/>
        </p:nvSpPr>
        <p:spPr>
          <a:xfrm>
            <a:off x="390320" y="1177820"/>
            <a:ext cx="11411357" cy="4892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200"/>
              </a:spcBef>
            </a:pPr>
            <a:r>
              <a:rPr lang="th-TH" sz="2800" b="1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</a:rPr>
              <a:t>3.โปรแกรมประมาณราคาหมวดโครงสร้างผ่านเว็บ สำหรับฝ่ายออกแบบ กองพัสดุและออกแบบก่อสร้าง สถาบันเทคโนโลยีราชมงคล</a:t>
            </a:r>
            <a:endParaRPr lang="en-US" sz="2800" b="1" kern="100" dirty="0">
              <a:solidFill>
                <a:srgbClr val="000000"/>
              </a:solidFill>
              <a:effectLst/>
              <a:latin typeface="Angsana New" panose="02020603050405020304" pitchFamily="18" charset="-34"/>
              <a:ea typeface="Times New Roman" panose="02020603050405020304" pitchFamily="18" charset="0"/>
            </a:endParaRPr>
          </a:p>
          <a:p>
            <a:r>
              <a:rPr lang="th-TH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วิศิษฎ์ศักดิ์ ทับยัง เห็นถึงความสำคัญในเรื่องของการถอดแบบประมาณราคางานก่อสร้างซึ่งข้อมูลที่ได้จากการประมาณราคางานก่อสร้าง เป็นข้อมูลที่มีความสำคัญในขั้นตอนของการประมูลงานก่อสร้าง การถอดแบบประมาณราคางานก่อสร้างเป็นกระบวนการที่มีความซับซ้อนและใช้เวลานาน เพื่อความสะดวกและรวดเร็ว จึงได้พัฒนาโปรแกรมประมาณราคาหมวดโครงสร้างผ่านเว็บ เป็นโปรแกรมที่ช่วยในการคิดคํานวณ การประมาณราคาในหมวดโครงสร้างอย่างถูกต้อง รวดเร็ว จัดเก็บและค้นหาได้อย่างสะดวก ทำงานในรูปแบบของเว็บแอพพลิเคชั่น ซึ่งโปรแกรมสามารถคํานวณปริมาณและราคาวัสดุในส่วน โครงสร้างได้แก่ ฐานราก พื้น เสา คาน และบันได โปรแกรมสามารถให้ผู้ใช้แก้ไข เพิ่มเติม และลบ ข้อมูลได้นอกจากนี้โปรแกรมยังสามารถบันทึกไฟ</a:t>
            </a:r>
            <a:r>
              <a:rPr lang="th-TH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ล้</a:t>
            </a:r>
            <a:r>
              <a:rPr lang="th-TH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แบบแปลนเพื่อเพิ่มความสะดวกในการประมาณราคายิ่งขึ้น และจากการทดสอบระบบ โปรแกรมประมาณราคาหมวดโครงสร้าง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974552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95AE13-AAF4-9D3A-4DEB-5F763310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แนวทางการดำเนินงาน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26F0D77-6621-C898-F1BA-8A91D9B2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ศึกษาเบื้องต้นในทฤษฎีที่เกี่ยวข้อง</a:t>
            </a:r>
          </a:p>
          <a:p>
            <a:r>
              <a:rPr lang="th-TH" dirty="0"/>
              <a:t>ศึกษาปัญหาและอุปสรรคในการ</a:t>
            </a:r>
            <a:br>
              <a:rPr lang="en-US" dirty="0"/>
            </a:br>
            <a:r>
              <a:rPr lang="th-TH" dirty="0"/>
              <a:t>ถอดแบบปริมาณวัสดุโครงสร้างคอนดรีตเสริมเหล็ก</a:t>
            </a:r>
          </a:p>
          <a:p>
            <a:r>
              <a:rPr lang="th-TH" dirty="0"/>
              <a:t>รวบรวมข้อมูล ปัญหา และ อุปสรรค</a:t>
            </a:r>
          </a:p>
          <a:p>
            <a:r>
              <a:rPr lang="th-TH" dirty="0"/>
              <a:t>ศึกษาแนวทางการปรับปรุง</a:t>
            </a:r>
          </a:p>
          <a:p>
            <a:r>
              <a:rPr lang="th-TH" dirty="0"/>
              <a:t>ทดสอบผล</a:t>
            </a:r>
          </a:p>
          <a:p>
            <a:r>
              <a:rPr lang="th-TH" dirty="0"/>
              <a:t>สรุปผลและนำเสนอ</a:t>
            </a:r>
          </a:p>
          <a:p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57A34BA-A6D3-D6D0-FF9A-4E5E3D70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86" y="724328"/>
            <a:ext cx="2838596" cy="5600988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505C9975-343E-4965-C592-15D75224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028" y="992549"/>
            <a:ext cx="1447874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BE84C0A9-B002-B1B1-B73F-84280917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เครื่องมือและอุปกรณ์</a:t>
            </a:r>
            <a:endParaRPr lang="en-US" dirty="0"/>
          </a:p>
        </p:txBody>
      </p:sp>
      <p:graphicFrame>
        <p:nvGraphicFramePr>
          <p:cNvPr id="10" name="วัตถุ 9">
            <a:extLst>
              <a:ext uri="{FF2B5EF4-FFF2-40B4-BE49-F238E27FC236}">
                <a16:creationId xmlns:a16="http://schemas.microsoft.com/office/drawing/2014/main" id="{C6197032-DCA5-34ED-B781-BE71B18CB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141537"/>
              </p:ext>
            </p:extLst>
          </p:nvPr>
        </p:nvGraphicFramePr>
        <p:xfrm>
          <a:off x="1608138" y="2836863"/>
          <a:ext cx="6704012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115007" imgH="1174588" progId="Excel.Sheet.12">
                  <p:embed/>
                </p:oleObj>
              </mc:Choice>
              <mc:Fallback>
                <p:oleObj name="Worksheet" r:id="rId2" imgW="4115007" imgH="11745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8138" y="2836863"/>
                        <a:ext cx="6704012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36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9A456-607E-DD68-85C3-396A928C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จบการนำเสนอ</a:t>
            </a:r>
            <a:endParaRPr lang="en-US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F384A97-CC4C-5163-3CE4-28DA36899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9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8E7BA41-7A37-FBB3-B2BA-3A1BEEB6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จัดทำโดย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5C07567-0316-9617-1381-FA7FA7DB3F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/>
              <a:t>สมาชิก</a:t>
            </a:r>
            <a:endParaRPr lang="en-US" sz="2800" dirty="0"/>
          </a:p>
          <a:p>
            <a:r>
              <a:rPr lang="th-TH" sz="2800" dirty="0"/>
              <a:t>นายม</a:t>
            </a:r>
            <a:r>
              <a:rPr lang="th-TH" sz="2800" dirty="0" err="1"/>
              <a:t>ู่ฮัมห</a:t>
            </a:r>
            <a:r>
              <a:rPr lang="th-TH" sz="2800" dirty="0"/>
              <a:t>มัด</a:t>
            </a:r>
            <a:r>
              <a:rPr lang="th-TH" sz="2800" dirty="0" err="1"/>
              <a:t>ฮูไ</a:t>
            </a:r>
            <a:r>
              <a:rPr lang="th-TH" sz="2800" dirty="0"/>
              <a:t>ซนี 	นพกะ</a:t>
            </a:r>
          </a:p>
          <a:p>
            <a:r>
              <a:rPr lang="th-TH" sz="2800" dirty="0"/>
              <a:t>นายชนายุทธ		บิลละ</a:t>
            </a:r>
            <a:r>
              <a:rPr lang="th-TH" sz="2800" dirty="0" err="1"/>
              <a:t>เต๊ะ</a:t>
            </a:r>
            <a:r>
              <a:rPr lang="th-TH" sz="2800" dirty="0"/>
              <a:t>	</a:t>
            </a:r>
          </a:p>
          <a:p>
            <a:r>
              <a:rPr lang="th-TH" sz="2800" dirty="0"/>
              <a:t>นาย</a:t>
            </a:r>
            <a:r>
              <a:rPr lang="th-TH" sz="2800" dirty="0" err="1"/>
              <a:t>สุว</a:t>
            </a:r>
            <a:r>
              <a:rPr lang="th-TH" sz="2800" dirty="0"/>
              <a:t>พงศ์ 		ศรประ</a:t>
            </a:r>
            <a:r>
              <a:rPr lang="th-TH" sz="2800" dirty="0" err="1"/>
              <a:t>สิทธ์</a:t>
            </a:r>
            <a:endParaRPr lang="th-TH" sz="2800" dirty="0"/>
          </a:p>
          <a:p>
            <a:endParaRPr lang="en-US" sz="2800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D20BFAF-7A56-DFD7-4751-8629D5FA41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/>
              <a:t>อาจารย์ที่ปรึกษา</a:t>
            </a:r>
          </a:p>
          <a:p>
            <a:r>
              <a:rPr lang="th-TH" sz="2800" dirty="0">
                <a:latin typeface="TH Sarabun New" panose="020B0500040200020003" pitchFamily="34" charset="-34"/>
              </a:rPr>
              <a:t>ผศ.วิศิษฏ์ศักดิ์ ทับยัง</a:t>
            </a:r>
          </a:p>
          <a:p>
            <a:endParaRPr lang="en-US" sz="2800" dirty="0">
              <a:latin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AE17FE6-26C1-7AED-2EFE-9E94245D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83" y="3531741"/>
            <a:ext cx="1559539" cy="2360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43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B800FEB-2586-0469-4DD0-01EF44F9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ที่มาและความสำคัญ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B0858BA-CA5A-64CD-0810-3453697C7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241892" cy="4050792"/>
          </a:xfrm>
        </p:spPr>
        <p:txBody>
          <a:bodyPr>
            <a:normAutofit fontScale="92500" lnSpcReduction="10000"/>
          </a:bodyPr>
          <a:lstStyle/>
          <a:p>
            <a:r>
              <a:rPr lang="th-TH" sz="2400" dirty="0">
                <a:solidFill>
                  <a:srgbClr val="C00000"/>
                </a:solidFill>
              </a:rPr>
              <a:t>การถอดแบบปริมาณวัสดุ</a:t>
            </a:r>
            <a:r>
              <a:rPr lang="th-TH" sz="2400" dirty="0"/>
              <a:t>เป็นกระบวนการที่</a:t>
            </a:r>
            <a:r>
              <a:rPr lang="th-TH" sz="2400" dirty="0">
                <a:solidFill>
                  <a:srgbClr val="C00000"/>
                </a:solidFill>
              </a:rPr>
              <a:t>มีความจำเป็น</a:t>
            </a:r>
            <a:r>
              <a:rPr lang="th-TH" sz="2400" dirty="0"/>
              <a:t>ในการประมาณราคาโครงการก่อสร้างที่เป็นข้อมูลที่สำคัญในการประมูลงานก่อสร้างรวมไปถึงการบริหารจัดการกับทรัพยากรอย่างมีประสิทธิภาพ การถอดแบบปริมาณวัสดุเป็นกระบวนการที่</a:t>
            </a:r>
            <a:r>
              <a:rPr lang="th-TH" sz="2400" dirty="0">
                <a:solidFill>
                  <a:srgbClr val="C00000"/>
                </a:solidFill>
              </a:rPr>
              <a:t>ซับซ้อน</a:t>
            </a:r>
            <a:r>
              <a:rPr lang="th-TH" sz="2400" dirty="0"/>
              <a:t> มีความยุ่งยากในการคำนวนและยังเป็นงานที่ต้องใช้</a:t>
            </a:r>
            <a:r>
              <a:rPr lang="th-TH" sz="2400" dirty="0">
                <a:solidFill>
                  <a:srgbClr val="C00000"/>
                </a:solidFill>
              </a:rPr>
              <a:t>ความแม่นยำสูง </a:t>
            </a:r>
            <a:r>
              <a:rPr lang="th-TH" sz="2400" dirty="0"/>
              <a:t>ข้อผิดพลาดที่เกิดขึ้นระหว่างกระบวนการถอดแบบปริมาณวัสดุอาจส่งผลกระทบอย่างมากต่อกระบวนการถัดไป และยังเป็นเรื่องยากที่ผู้ถอดแบบปริมาณวัสดุจะรู้ตัวว่าเกิดข้อผิดพลาดในระหว่างการทำงาน อีกทั้งการถอดแบบปริมาณวัสดุยังเป็นกระบวนการที่ใช้เวลานาน</a:t>
            </a:r>
            <a:endParaRPr lang="en-US" sz="24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5B92F0D-3883-362F-5701-936F2E7A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30" y="2349444"/>
            <a:ext cx="4959605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85CE16-FE0F-FCCF-E704-A74DE1BC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7190DD-FE1D-40CB-69B2-BB5C9479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วัตถุประสงค์หลัก คือ </a:t>
            </a:r>
            <a:r>
              <a:rPr lang="th-TH" sz="2400" dirty="0">
                <a:solidFill>
                  <a:srgbClr val="C00000"/>
                </a:solidFill>
              </a:rPr>
              <a:t>ศึกษาวิเคราะห์เพื่อหาแนวทางในการปรับปรุง</a:t>
            </a:r>
            <a:r>
              <a:rPr lang="th-TH" sz="2400" dirty="0"/>
              <a:t>และ</a:t>
            </a:r>
            <a:r>
              <a:rPr lang="th-TH" sz="2400" dirty="0">
                <a:solidFill>
                  <a:srgbClr val="C00000"/>
                </a:solidFill>
              </a:rPr>
              <a:t>พัฒนาเครื่องมือ</a:t>
            </a:r>
            <a:r>
              <a:rPr lang="th-TH" sz="2400" dirty="0"/>
              <a:t>สำหรับการถอดแบบปริมาณวัสดุโครงสร้างคอนกรีตเสริมเหล็กเพื่อให้เกิดประโยชน์ในการประมาณราคางานก่อสร้าง โดยแบ่งเป็นวัตถุประสงค์ย่อยดังนี้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400" dirty="0">
                <a:solidFill>
                  <a:srgbClr val="C00000"/>
                </a:solidFill>
              </a:rPr>
              <a:t>รวบรวมข้อมูล</a:t>
            </a:r>
            <a:r>
              <a:rPr lang="th-TH" sz="2400" dirty="0"/>
              <a:t>ที่เกี่ยวกับลักษณะของ</a:t>
            </a:r>
            <a:r>
              <a:rPr lang="th-TH" sz="2400" dirty="0">
                <a:solidFill>
                  <a:srgbClr val="C00000"/>
                </a:solidFill>
              </a:rPr>
              <a:t>กระบวนการที่ใช้และปัญหาที่เกิดขึ้น</a:t>
            </a:r>
            <a:r>
              <a:rPr lang="th-TH" sz="2400" dirty="0"/>
              <a:t>ของการถอดแบบปริมาณวัสดุโครงสร้างคอนกรีตเสริมเหล็กในโครงการบ้านพักอาศัยสองชั้น ในปัจจุบัน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400" dirty="0">
                <a:solidFill>
                  <a:srgbClr val="C00000"/>
                </a:solidFill>
              </a:rPr>
              <a:t>วิเคราะห์ข้อมูล</a:t>
            </a:r>
            <a:r>
              <a:rPr lang="th-TH" sz="2400" dirty="0"/>
              <a:t>ที่รวบรวมและทำการศึกษา</a:t>
            </a:r>
            <a:r>
              <a:rPr lang="th-TH" sz="2400" dirty="0">
                <a:solidFill>
                  <a:srgbClr val="C00000"/>
                </a:solidFill>
              </a:rPr>
              <a:t>เพื่อหาแนวทางในการปรับปรุงและพัฒนาเครื่องมือ</a:t>
            </a:r>
            <a:r>
              <a:rPr lang="th-TH" sz="2400" dirty="0"/>
              <a:t>ช่วยในการถอดแบบปริมาณวัสดุโครงสร้างคอนกรีตเสริมเหล็กงานก่อสร้างอาคารพักอาศัยสองชั้น </a:t>
            </a: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th-TH" sz="2400" dirty="0">
                <a:solidFill>
                  <a:srgbClr val="C00000"/>
                </a:solidFill>
              </a:rPr>
              <a:t>นำเสนอรูปแบบของเครื่องมือ</a:t>
            </a:r>
            <a:r>
              <a:rPr lang="th-TH" sz="2400" dirty="0"/>
              <a:t>ช่วยในการถอดแบบปริมาณวัสดุโครงสร้างคอนกรีตเสริมเหล็กงานก่อสร้างอาคารพักอาศัยสองชั้น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7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CE2D195-6614-FD19-355D-BFBA7606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ขอบเขตของงานวิจัย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80A5681-94F4-E9CD-987B-382F8E3B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งานวิจัยนี้</a:t>
            </a:r>
            <a:r>
              <a:rPr lang="th-TH" sz="2400" dirty="0">
                <a:solidFill>
                  <a:srgbClr val="C00000"/>
                </a:solidFill>
              </a:rPr>
              <a:t>ศึกษาเฉพาะโครงการ</a:t>
            </a:r>
            <a:r>
              <a:rPr lang="th-TH" sz="2400" dirty="0"/>
              <a:t>ก่อสร้างที่เป็นประเภท</a:t>
            </a:r>
            <a:r>
              <a:rPr lang="th-TH" sz="2400" dirty="0">
                <a:solidFill>
                  <a:srgbClr val="C00000"/>
                </a:solidFill>
              </a:rPr>
              <a:t>บ้านพักอาศัยคอนกรีตเสริมเหล็กไม่เกินสองชั้น</a:t>
            </a:r>
          </a:p>
          <a:p>
            <a:r>
              <a:rPr lang="th-TH" sz="2400" dirty="0"/>
              <a:t>งานวิจัยนี้</a:t>
            </a:r>
            <a:r>
              <a:rPr lang="th-TH" sz="2400" dirty="0">
                <a:solidFill>
                  <a:srgbClr val="C00000"/>
                </a:solidFill>
              </a:rPr>
              <a:t>นำคอมพิวเตอร์มาใช้เพื่อพัฒนาเครื่องมือ</a:t>
            </a:r>
            <a:r>
              <a:rPr lang="th-TH" sz="2400" dirty="0"/>
              <a:t>ช่วยในการถอดแบบปริมาณวัสดุของหมวดโครงสร้างคอนกรีตเสริมเหล็กงานก่อสร้างประเภทบ้านพักอาศัยไม่เกินสองชั้น</a:t>
            </a:r>
          </a:p>
          <a:p>
            <a:r>
              <a:rPr lang="th-TH" sz="2400" dirty="0"/>
              <a:t>งานวิจัยนี้</a:t>
            </a:r>
            <a:r>
              <a:rPr lang="th-TH" sz="2400" dirty="0">
                <a:solidFill>
                  <a:srgbClr val="C00000"/>
                </a:solidFill>
              </a:rPr>
              <a:t>นำข้อมูลต่างๆที่มีการใช้จริง</a:t>
            </a:r>
            <a:r>
              <a:rPr lang="th-TH" sz="2400" dirty="0"/>
              <a:t>ในการถอดแบบปริมาณวัสดุโครงสร้างคอนกรีตเสริมเหล็กมาใช้ในการทดสอบเพื่อ</a:t>
            </a:r>
            <a:r>
              <a:rPr lang="th-TH" sz="2400" dirty="0">
                <a:solidFill>
                  <a:srgbClr val="C00000"/>
                </a:solidFill>
              </a:rPr>
              <a:t>ประเมิณการพัฒนารูปแบบของเครื่องมือ</a:t>
            </a:r>
            <a:r>
              <a:rPr lang="th-TH" sz="2400" dirty="0"/>
              <a:t>ช่วยถอดแบบปริมาณวัสดุโครงสร้างคอนกรีตเสริมเหล็กงานก่อสร้างที่จะเสนอ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7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863748-032F-1679-6D11-A793CEED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ประโยชน์ที่คาดว่าจะได้รับ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DD3A79B-0044-1DBD-B75F-B68F298E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ทำให้การถอดแบบปริมาณวัสดุโครงสร้างคอนกรีตเสริมเหล็กในโครงการก่อสร้างบ้านพักอาศัยไม่เกินสองชั้น </a:t>
            </a:r>
            <a:r>
              <a:rPr lang="th-TH" sz="2400" dirty="0">
                <a:solidFill>
                  <a:srgbClr val="C00000"/>
                </a:solidFill>
              </a:rPr>
              <a:t>มีประสิทธิภาพ ได้มาตรฐาน สามารถลดเวลา</a:t>
            </a:r>
            <a:r>
              <a:rPr lang="th-TH" sz="2400" dirty="0"/>
              <a:t>ในการประมาณการอาคารและลดปัญหาความผิดพลาดการประมาณราคา</a:t>
            </a:r>
          </a:p>
          <a:p>
            <a:r>
              <a:rPr lang="th-TH" sz="2400" dirty="0">
                <a:solidFill>
                  <a:srgbClr val="C00000"/>
                </a:solidFill>
              </a:rPr>
              <a:t>ทราบถึงปัญหาที่เกิดขึ้น</a:t>
            </a:r>
            <a:r>
              <a:rPr lang="th-TH" sz="2400" dirty="0"/>
              <a:t>ในกระบวนการถอดแบบหาปริมาณวัสดุโครงสร้างคอนกรีตเสริมเหล็กในโครงการก่อสร้างบ้านพักอาศัยไม่เกินสองชั้น</a:t>
            </a:r>
          </a:p>
          <a:p>
            <a:r>
              <a:rPr lang="th-TH" sz="2400" dirty="0">
                <a:solidFill>
                  <a:srgbClr val="C00000"/>
                </a:solidFill>
              </a:rPr>
              <a:t>แนวทางการปรับปรุงและพัฒนาระบบ</a:t>
            </a:r>
            <a:r>
              <a:rPr lang="th-TH" sz="2400" dirty="0"/>
              <a:t>ที่ช่วยในการถอดแบบปริมาณวัสดุโครงสร้างคอนกรีตเสริมเหล็กในโครงการก่อสร้างบ้านพักอาศัยไม่เกินสองชั้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927E405-0D5B-7638-38AB-32AF1998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ทฤษฎีที่เกี่ยวข้อง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6B8FAAD-BB62-8BDC-C675-54C54AD5F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การประมาณราคาก่อสร้าง</a:t>
            </a:r>
          </a:p>
          <a:p>
            <a:r>
              <a:rPr lang="th-TH" sz="2400" dirty="0"/>
              <a:t>ทิศทางของการประมาณราคาในปัจจุบัน</a:t>
            </a:r>
          </a:p>
          <a:p>
            <a:r>
              <a:rPr lang="th-TH" sz="2400" dirty="0"/>
              <a:t>การถอดแบบงานเหล็กเสริมคอนกรีต</a:t>
            </a:r>
          </a:p>
          <a:p>
            <a:r>
              <a:rPr lang="th-TH" sz="2400" dirty="0"/>
              <a:t>หลักการทำงานของคอมพิวเตอร์	</a:t>
            </a:r>
          </a:p>
          <a:p>
            <a:r>
              <a:rPr lang="th-TH" sz="2400" dirty="0"/>
              <a:t>การพัฒนาโปรแกรมคอมพิวเตอร์	</a:t>
            </a:r>
          </a:p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Visual studio</a:t>
            </a:r>
          </a:p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Visio</a:t>
            </a:r>
          </a:p>
        </p:txBody>
      </p:sp>
    </p:spTree>
    <p:extLst>
      <p:ext uri="{BB962C8B-B14F-4D97-AF65-F5344CB8AC3E}">
        <p14:creationId xmlns:p14="http://schemas.microsoft.com/office/powerpoint/2010/main" val="403470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3A05F5-0F2A-3575-EDED-658003AB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Visual studio</a:t>
            </a:r>
            <a:endParaRPr lang="en-US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4D17EB48-8198-D05B-5ADF-4BE1628B7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61" y="2644882"/>
            <a:ext cx="4924692" cy="2769599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700F055-64DD-EF8F-D562-64F32D46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28" y="2644882"/>
            <a:ext cx="4924693" cy="27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4EBE2B-6D2D-DEE4-B592-27AE07CD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12064"/>
            <a:ext cx="10058400" cy="1609344"/>
          </a:xfrm>
        </p:spPr>
        <p:txBody>
          <a:bodyPr/>
          <a:lstStyle/>
          <a:p>
            <a:r>
              <a:rPr lang="en-US" sz="5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Visio</a:t>
            </a:r>
            <a:endParaRPr lang="en-US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ACD3C086-DAC8-93AD-4475-33604F1BA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287" y="2121408"/>
            <a:ext cx="2101958" cy="3784795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B7C4EC1-CC53-9E93-7912-1DFC93AA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14" y="2457975"/>
            <a:ext cx="2832246" cy="311166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D972AAE-F562-CFFE-6147-1CE295C73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7" y="2353195"/>
            <a:ext cx="4438878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4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แบบไม้">
  <a:themeElements>
    <a:clrScheme name="แบบไม้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แบบไม้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แบบไม้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TM03090434[[fn=แบบไม้]]</Template>
  <TotalTime>360</TotalTime>
  <Words>1185</Words>
  <Application>Microsoft Office PowerPoint</Application>
  <PresentationFormat>แบบจอกว้าง</PresentationFormat>
  <Paragraphs>59</Paragraphs>
  <Slides>19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19</vt:i4>
      </vt:variant>
    </vt:vector>
  </HeadingPairs>
  <TitlesOfParts>
    <vt:vector size="27" baseType="lpstr">
      <vt:lpstr>Rockwell</vt:lpstr>
      <vt:lpstr>Calibri</vt:lpstr>
      <vt:lpstr>Wingdings</vt:lpstr>
      <vt:lpstr>Rockwell Condensed</vt:lpstr>
      <vt:lpstr>TH Sarabun New</vt:lpstr>
      <vt:lpstr>Angsana New</vt:lpstr>
      <vt:lpstr>แบบไม้</vt:lpstr>
      <vt:lpstr>Worksheet</vt:lpstr>
      <vt:lpstr>การพัฒนาเครื่องมือช่วยในการถอดแบบปริมาณวัสดุโครงสร้างคอนกรีตเสริมเหล็ก อาคารบ้านพักอาศัย2ชั้น  Development of a tool for estimating the quantities of reinforced concrete structural materials in a two-story residential building </vt:lpstr>
      <vt:lpstr>จัดทำโดย</vt:lpstr>
      <vt:lpstr>ที่มาและความสำคัญ</vt:lpstr>
      <vt:lpstr>วัตถุประสงค์</vt:lpstr>
      <vt:lpstr>ขอบเขตของงานวิจัย</vt:lpstr>
      <vt:lpstr>ประโยชน์ที่คาดว่าจะได้รับ</vt:lpstr>
      <vt:lpstr>ทฤษฎีที่เกี่ยวข้อง</vt:lpstr>
      <vt:lpstr>Microsoft Visual studio</vt:lpstr>
      <vt:lpstr>Microsoft Visio</vt:lpstr>
      <vt:lpstr>เครื่องมือการถอดแบบประมาณราคาในปัจจุบัน</vt:lpstr>
      <vt:lpstr>เครื่องมือการถอดแบบประมาณราคาในปัจจุบัน</vt:lpstr>
      <vt:lpstr>เครื่องมือการถอดแบบประมาณราคาในปัจจุบัน</vt:lpstr>
      <vt:lpstr>เครื่องมือการถอดแบบประมาณราคาในปัจจุบัน</vt:lpstr>
      <vt:lpstr>งานวิจัยที่เกี่ยวข้อง</vt:lpstr>
      <vt:lpstr>งานวิจัยที่เกี่ยวข้อง</vt:lpstr>
      <vt:lpstr>งานวิจัยที่เกี่ยวข้อง</vt:lpstr>
      <vt:lpstr>แนวทางการดำเนินงาน</vt:lpstr>
      <vt:lpstr>เครื่องมือและอุปกรณ์</vt:lpstr>
      <vt:lpstr>จบการนำเสนอ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การพัฒนาเครื่องมือช่วยในการถอดแบบปริมาณวัสดุโครงสร้างคอนกรีตเสริมเหล็ก อาคารบ้านพักอาศัย2ชั้น  Development of a tool for estimating the quantities of reinforced concrete structural materials in a two-story residential building </dc:title>
  <dc:creator>hoosainee</dc:creator>
  <cp:lastModifiedBy>hoosainee</cp:lastModifiedBy>
  <cp:revision>11</cp:revision>
  <dcterms:created xsi:type="dcterms:W3CDTF">2023-07-15T07:45:28Z</dcterms:created>
  <dcterms:modified xsi:type="dcterms:W3CDTF">2023-07-17T01:19:25Z</dcterms:modified>
</cp:coreProperties>
</file>